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0" name="Shape 5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 b="1" sz="4000" cap="none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3.jpg"/><Relationship Id="rId4" Type="http://schemas.openxmlformats.org/officeDocument/2006/relationships/image" Target="../media/image07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jpg"/><Relationship Id="rId4" Type="http://schemas.openxmlformats.org/officeDocument/2006/relationships/image" Target="../media/image06.gif"/><Relationship Id="rId5" Type="http://schemas.openxmlformats.org/officeDocument/2006/relationships/image" Target="../media/image3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jpg"/><Relationship Id="rId4" Type="http://schemas.openxmlformats.org/officeDocument/2006/relationships/image" Target="../media/image33.png"/><Relationship Id="rId10" Type="http://schemas.openxmlformats.org/officeDocument/2006/relationships/image" Target="../media/image39.png"/><Relationship Id="rId9" Type="http://schemas.openxmlformats.org/officeDocument/2006/relationships/image" Target="../media/image43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42.png"/><Relationship Id="rId8" Type="http://schemas.openxmlformats.org/officeDocument/2006/relationships/image" Target="../media/image3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g"/><Relationship Id="rId4" Type="http://schemas.openxmlformats.org/officeDocument/2006/relationships/image" Target="../media/image46.png"/><Relationship Id="rId11" Type="http://schemas.openxmlformats.org/officeDocument/2006/relationships/image" Target="../media/image58.png"/><Relationship Id="rId10" Type="http://schemas.openxmlformats.org/officeDocument/2006/relationships/image" Target="../media/image53.png"/><Relationship Id="rId9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51.png"/><Relationship Id="rId7" Type="http://schemas.openxmlformats.org/officeDocument/2006/relationships/image" Target="../media/image49.png"/><Relationship Id="rId8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jpg"/><Relationship Id="rId4" Type="http://schemas.openxmlformats.org/officeDocument/2006/relationships/image" Target="../media/image11.png"/><Relationship Id="rId5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png"/><Relationship Id="rId4" Type="http://schemas.openxmlformats.org/officeDocument/2006/relationships/hyperlink" Target="#slide=id.p22" TargetMode="External"/><Relationship Id="rId5" Type="http://schemas.openxmlformats.org/officeDocument/2006/relationships/hyperlink" Target="#slide=id.p38" TargetMode="External"/><Relationship Id="rId6" Type="http://schemas.openxmlformats.org/officeDocument/2006/relationships/hyperlink" Target="#slide=id.p41" TargetMode="External"/><Relationship Id="rId7" Type="http://schemas.openxmlformats.org/officeDocument/2006/relationships/hyperlink" Target="#slide=id.p45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jpg"/><Relationship Id="rId4" Type="http://schemas.openxmlformats.org/officeDocument/2006/relationships/image" Target="../media/image57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Relationship Id="rId7" Type="http://schemas.openxmlformats.org/officeDocument/2006/relationships/image" Target="../media/image54.png"/><Relationship Id="rId8" Type="http://schemas.openxmlformats.org/officeDocument/2006/relationships/image" Target="../media/image6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2.png"/><Relationship Id="rId4" Type="http://schemas.openxmlformats.org/officeDocument/2006/relationships/image" Target="../media/image64.png"/><Relationship Id="rId5" Type="http://schemas.openxmlformats.org/officeDocument/2006/relationships/image" Target="../media/image60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0.png"/><Relationship Id="rId10" Type="http://schemas.openxmlformats.org/officeDocument/2006/relationships/image" Target="../media/image68.png"/><Relationship Id="rId13" Type="http://schemas.openxmlformats.org/officeDocument/2006/relationships/hyperlink" Target="#slide=id.p26" TargetMode="External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hyperlink" Target="#slide=id.p21" TargetMode="External"/><Relationship Id="rId5" Type="http://schemas.openxmlformats.org/officeDocument/2006/relationships/image" Target="../media/image66.png"/><Relationship Id="rId6" Type="http://schemas.openxmlformats.org/officeDocument/2006/relationships/image" Target="../media/image65.png"/><Relationship Id="rId7" Type="http://schemas.openxmlformats.org/officeDocument/2006/relationships/image" Target="../media/image69.png"/><Relationship Id="rId8" Type="http://schemas.openxmlformats.org/officeDocument/2006/relationships/image" Target="../media/image7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1.jpg"/><Relationship Id="rId4" Type="http://schemas.openxmlformats.org/officeDocument/2006/relationships/image" Target="../media/image09.jpg"/><Relationship Id="rId5" Type="http://schemas.openxmlformats.org/officeDocument/2006/relationships/image" Target="../media/image7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74.png"/><Relationship Id="rId5" Type="http://schemas.openxmlformats.org/officeDocument/2006/relationships/image" Target="../media/image7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3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Relationship Id="rId5" Type="http://schemas.openxmlformats.org/officeDocument/2006/relationships/image" Target="../media/image81.jpg"/><Relationship Id="rId6" Type="http://schemas.openxmlformats.org/officeDocument/2006/relationships/image" Target="../media/image77.png"/><Relationship Id="rId7" Type="http://schemas.openxmlformats.org/officeDocument/2006/relationships/image" Target="../media/image79.png"/><Relationship Id="rId8" Type="http://schemas.openxmlformats.org/officeDocument/2006/relationships/image" Target="../media/image8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72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5.jpg"/><Relationship Id="rId4" Type="http://schemas.openxmlformats.org/officeDocument/2006/relationships/image" Target="../media/image8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6.jpg"/><Relationship Id="rId4" Type="http://schemas.openxmlformats.org/officeDocument/2006/relationships/image" Target="../media/image82.jpg"/><Relationship Id="rId5" Type="http://schemas.openxmlformats.org/officeDocument/2006/relationships/image" Target="../media/image8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gif"/><Relationship Id="rId4" Type="http://schemas.openxmlformats.org/officeDocument/2006/relationships/image" Target="../media/image00.png"/><Relationship Id="rId5" Type="http://schemas.openxmlformats.org/officeDocument/2006/relationships/image" Target="../media/image05.png"/><Relationship Id="rId6" Type="http://schemas.openxmlformats.org/officeDocument/2006/relationships/image" Target="../media/image10.png"/><Relationship Id="rId7" Type="http://schemas.openxmlformats.org/officeDocument/2006/relationships/image" Target="../media/image0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4.png"/><Relationship Id="rId4" Type="http://schemas.openxmlformats.org/officeDocument/2006/relationships/image" Target="../media/image93.jpg"/><Relationship Id="rId5" Type="http://schemas.openxmlformats.org/officeDocument/2006/relationships/image" Target="../media/image8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Relationship Id="rId5" Type="http://schemas.openxmlformats.org/officeDocument/2006/relationships/hyperlink" Target="#slide=id.p26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9.jpg"/><Relationship Id="rId4" Type="http://schemas.openxmlformats.org/officeDocument/2006/relationships/image" Target="../media/image90.png"/></Relationships>
</file>

<file path=ppt/slides/_rels/slide3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9.png"/><Relationship Id="rId10" Type="http://schemas.openxmlformats.org/officeDocument/2006/relationships/image" Target="../media/image97.png"/><Relationship Id="rId12" Type="http://schemas.openxmlformats.org/officeDocument/2006/relationships/hyperlink" Target="#slide=id.p26" TargetMode="External"/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png"/><Relationship Id="rId4" Type="http://schemas.openxmlformats.org/officeDocument/2006/relationships/image" Target="../media/image91.png"/><Relationship Id="rId9" Type="http://schemas.openxmlformats.org/officeDocument/2006/relationships/image" Target="../media/image101.png"/><Relationship Id="rId5" Type="http://schemas.openxmlformats.org/officeDocument/2006/relationships/image" Target="../media/image94.png"/><Relationship Id="rId6" Type="http://schemas.openxmlformats.org/officeDocument/2006/relationships/image" Target="../media/image96.png"/><Relationship Id="rId7" Type="http://schemas.openxmlformats.org/officeDocument/2006/relationships/image" Target="../media/image95.png"/><Relationship Id="rId8" Type="http://schemas.openxmlformats.org/officeDocument/2006/relationships/image" Target="../media/image9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Relationship Id="rId4" Type="http://schemas.openxmlformats.org/officeDocument/2006/relationships/image" Target="../media/image102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5.png"/><Relationship Id="rId10" Type="http://schemas.openxmlformats.org/officeDocument/2006/relationships/image" Target="../media/image107.png"/><Relationship Id="rId12" Type="http://schemas.openxmlformats.org/officeDocument/2006/relationships/hyperlink" Target="#slide=id.p26" TargetMode="External"/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Relationship Id="rId5" Type="http://schemas.openxmlformats.org/officeDocument/2006/relationships/image" Target="../media/image100.png"/><Relationship Id="rId6" Type="http://schemas.openxmlformats.org/officeDocument/2006/relationships/image" Target="../media/image103.png"/><Relationship Id="rId7" Type="http://schemas.openxmlformats.org/officeDocument/2006/relationships/image" Target="../media/image106.png"/><Relationship Id="rId8" Type="http://schemas.openxmlformats.org/officeDocument/2006/relationships/image" Target="../media/image10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1.jpg"/><Relationship Id="rId4" Type="http://schemas.openxmlformats.org/officeDocument/2006/relationships/hyperlink" Target="#slide=id.p32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07.png"/><Relationship Id="rId11" Type="http://schemas.openxmlformats.org/officeDocument/2006/relationships/image" Target="../media/image15.png"/><Relationship Id="rId10" Type="http://schemas.openxmlformats.org/officeDocument/2006/relationships/image" Target="../media/image22.png"/><Relationship Id="rId12" Type="http://schemas.openxmlformats.org/officeDocument/2006/relationships/image" Target="../media/image20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6.jpg"/><Relationship Id="rId5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hyperlink" Target="#slide=id.p13" TargetMode="Externa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2947988"/>
            <a:ext cx="3492500" cy="392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633663"/>
            <a:ext cx="3203575" cy="41894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Shape 90"/>
          <p:cNvGrpSpPr/>
          <p:nvPr/>
        </p:nvGrpSpPr>
        <p:grpSpPr>
          <a:xfrm>
            <a:off x="1042988" y="476250"/>
            <a:ext cx="7613650" cy="2733675"/>
            <a:chOff x="1043608" y="476672"/>
            <a:chExt cx="7612435" cy="2733614"/>
          </a:xfrm>
        </p:grpSpPr>
        <p:sp>
          <p:nvSpPr>
            <p:cNvPr id="91" name="Shape 91"/>
            <p:cNvSpPr txBox="1"/>
            <p:nvPr/>
          </p:nvSpPr>
          <p:spPr>
            <a:xfrm>
              <a:off x="1498450" y="1084913"/>
              <a:ext cx="6417059" cy="1815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Приветствуем вас, ребята, на борту нашего корабля! Мы отправляемся исследовать остров новых чисел! Вперёд!!!</a:t>
              </a:r>
            </a:p>
          </p:txBody>
        </p:sp>
        <p:sp>
          <p:nvSpPr>
            <p:cNvPr id="92" name="Shape 92"/>
            <p:cNvSpPr/>
            <p:nvPr/>
          </p:nvSpPr>
          <p:spPr>
            <a:xfrm>
              <a:off x="1043608" y="476672"/>
              <a:ext cx="7612435" cy="2733614"/>
            </a:xfrm>
            <a:prstGeom prst="cloudCallout">
              <a:avLst>
                <a:gd fmla="val -20833" name="adj1"/>
                <a:gd fmla="val 62500" name="adj2"/>
              </a:avLst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10675" cy="68580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  <p:grpSp>
        <p:nvGrpSpPr>
          <p:cNvPr id="98" name="Shape 98"/>
          <p:cNvGrpSpPr/>
          <p:nvPr/>
        </p:nvGrpSpPr>
        <p:grpSpPr>
          <a:xfrm>
            <a:off x="6211887" y="2984500"/>
            <a:ext cx="2597149" cy="1517649"/>
            <a:chOff x="4425176" y="3068959"/>
            <a:chExt cx="2597898" cy="1516777"/>
          </a:xfrm>
        </p:grpSpPr>
        <p:sp>
          <p:nvSpPr>
            <p:cNvPr id="99" name="Shape 99"/>
            <p:cNvSpPr/>
            <p:nvPr/>
          </p:nvSpPr>
          <p:spPr>
            <a:xfrm rot="10800000">
              <a:off x="4425176" y="3865426"/>
              <a:ext cx="2597898" cy="720310"/>
            </a:xfrm>
            <a:prstGeom prst="trapezoid">
              <a:avLst>
                <a:gd fmla="val 25000" name="adj"/>
              </a:avLst>
            </a:prstGeom>
            <a:solidFill>
              <a:srgbClr val="17365D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5331900" y="3429116"/>
              <a:ext cx="1440278" cy="431552"/>
            </a:xfrm>
            <a:prstGeom prst="trapezoid">
              <a:avLst>
                <a:gd fmla="val 25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5728889" y="3068959"/>
              <a:ext cx="647887" cy="360156"/>
            </a:xfrm>
            <a:prstGeom prst="trapezoid">
              <a:avLst>
                <a:gd fmla="val 25000" name="adj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5584385" y="3500512"/>
              <a:ext cx="144503" cy="18087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flipH="1" rot="-6694584">
              <a:off x="4960507" y="3595272"/>
              <a:ext cx="437898" cy="1006764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Shape 104"/>
          <p:cNvSpPr/>
          <p:nvPr/>
        </p:nvSpPr>
        <p:spPr>
          <a:xfrm>
            <a:off x="2782334" y="4548860"/>
            <a:ext cx="5109802" cy="129614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0000"/>
                </a:solidFill>
                <a:latin typeface="Arial"/>
              </a:rPr>
              <a:t>Остров дробей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Shape 215"/>
          <p:cNvGrpSpPr/>
          <p:nvPr/>
        </p:nvGrpSpPr>
        <p:grpSpPr>
          <a:xfrm>
            <a:off x="2390775" y="258762"/>
            <a:ext cx="5951538" cy="2205036"/>
            <a:chOff x="2390740" y="258492"/>
            <a:chExt cx="5951499" cy="2204863"/>
          </a:xfrm>
        </p:grpSpPr>
        <p:sp>
          <p:nvSpPr>
            <p:cNvPr id="216" name="Shape 216"/>
            <p:cNvSpPr/>
            <p:nvPr/>
          </p:nvSpPr>
          <p:spPr>
            <a:xfrm>
              <a:off x="2390740" y="258492"/>
              <a:ext cx="5494302" cy="2204863"/>
            </a:xfrm>
            <a:prstGeom prst="cloud">
              <a:avLst/>
            </a:prstGeom>
            <a:solidFill>
              <a:schemeClr val="lt1"/>
            </a:solidFill>
            <a:ln cap="flat" cmpd="sng" w="25400">
              <a:solidFill>
                <a:srgbClr val="C5D8F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2748808" y="611920"/>
              <a:ext cx="559343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Задание:  </a:t>
              </a:r>
              <a:r>
                <a:rPr b="0" i="0" lang="ru-RU" sz="32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назовите закрашенную часть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рисунка</a:t>
              </a:r>
            </a:p>
          </p:txBody>
        </p:sp>
      </p:grpSp>
      <p:grpSp>
        <p:nvGrpSpPr>
          <p:cNvPr id="218" name="Shape 218"/>
          <p:cNvGrpSpPr/>
          <p:nvPr/>
        </p:nvGrpSpPr>
        <p:grpSpPr>
          <a:xfrm>
            <a:off x="2354263" y="4254500"/>
            <a:ext cx="2516186" cy="504825"/>
            <a:chOff x="539552" y="2276872"/>
            <a:chExt cx="2516137" cy="504056"/>
          </a:xfrm>
        </p:grpSpPr>
        <p:sp>
          <p:nvSpPr>
            <p:cNvPr id="219" name="Shape 219"/>
            <p:cNvSpPr/>
            <p:nvPr/>
          </p:nvSpPr>
          <p:spPr>
            <a:xfrm>
              <a:off x="539552" y="2276872"/>
              <a:ext cx="504814" cy="504056"/>
            </a:xfrm>
            <a:prstGeom prst="rect">
              <a:avLst/>
            </a:prstGeom>
            <a:solidFill>
              <a:srgbClr val="CC3399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1542832" y="2276872"/>
              <a:ext cx="504814" cy="504056"/>
            </a:xfrm>
            <a:prstGeom prst="rect">
              <a:avLst/>
            </a:prstGeom>
            <a:solidFill>
              <a:srgbClr val="CC3399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1039604" y="2276872"/>
              <a:ext cx="503228" cy="504056"/>
            </a:xfrm>
            <a:prstGeom prst="rect">
              <a:avLst/>
            </a:prstGeom>
            <a:solidFill>
              <a:srgbClr val="CC3399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2047648" y="2276872"/>
              <a:ext cx="503226" cy="504056"/>
            </a:xfrm>
            <a:prstGeom prst="rect">
              <a:avLst/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2550875" y="2276872"/>
              <a:ext cx="504814" cy="504056"/>
            </a:xfrm>
            <a:prstGeom prst="rect">
              <a:avLst/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Shape 224"/>
          <p:cNvGrpSpPr/>
          <p:nvPr/>
        </p:nvGrpSpPr>
        <p:grpSpPr>
          <a:xfrm>
            <a:off x="52410" y="1739120"/>
            <a:ext cx="2306433" cy="2419190"/>
            <a:chOff x="53241" y="1739433"/>
            <a:chExt cx="2305276" cy="2418510"/>
          </a:xfrm>
        </p:grpSpPr>
        <p:sp>
          <p:nvSpPr>
            <p:cNvPr id="225" name="Shape 225"/>
            <p:cNvSpPr/>
            <p:nvPr/>
          </p:nvSpPr>
          <p:spPr>
            <a:xfrm rot="-2882425">
              <a:off x="847280" y="3245616"/>
              <a:ext cx="755437" cy="756857"/>
            </a:xfrm>
            <a:prstGeom prst="teardrop">
              <a:avLst>
                <a:gd fmla="val 100000" name="adj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733630">
              <a:off x="173809" y="2974941"/>
              <a:ext cx="756857" cy="755437"/>
            </a:xfrm>
            <a:prstGeom prst="teardrop">
              <a:avLst>
                <a:gd fmla="val 100000" name="adj"/>
              </a:avLst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-6349677">
              <a:off x="1513696" y="2896464"/>
              <a:ext cx="755438" cy="756857"/>
            </a:xfrm>
            <a:prstGeom prst="teardrop">
              <a:avLst>
                <a:gd fmla="val 100000" name="adj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-9766543">
              <a:off x="1503466" y="2170305"/>
              <a:ext cx="755271" cy="755438"/>
            </a:xfrm>
            <a:prstGeom prst="teardrop">
              <a:avLst>
                <a:gd fmla="val 100000" name="adj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rot="7933979">
              <a:off x="783812" y="1895033"/>
              <a:ext cx="755437" cy="756857"/>
            </a:xfrm>
            <a:prstGeom prst="teardrop">
              <a:avLst>
                <a:gd fmla="val 100000" name="adj"/>
              </a:avLst>
            </a:prstGeom>
            <a:solidFill>
              <a:srgbClr val="FFFF00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rot="4405779">
              <a:off x="145958" y="2241012"/>
              <a:ext cx="755437" cy="756856"/>
            </a:xfrm>
            <a:prstGeom prst="teardrop">
              <a:avLst>
                <a:gd fmla="val 100000" name="adj"/>
              </a:avLst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Shape 231"/>
          <p:cNvGrpSpPr/>
          <p:nvPr/>
        </p:nvGrpSpPr>
        <p:grpSpPr>
          <a:xfrm>
            <a:off x="1687512" y="5129212"/>
            <a:ext cx="1747837" cy="1728787"/>
            <a:chOff x="1687605" y="5129807"/>
            <a:chExt cx="1748265" cy="1728192"/>
          </a:xfrm>
        </p:grpSpPr>
        <p:sp>
          <p:nvSpPr>
            <p:cNvPr id="232" name="Shape 232"/>
            <p:cNvSpPr/>
            <p:nvPr/>
          </p:nvSpPr>
          <p:spPr>
            <a:xfrm rot="5400000">
              <a:off x="1667228" y="5581835"/>
              <a:ext cx="904563" cy="86381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 rot="10800000">
              <a:off x="2098868" y="5129807"/>
              <a:ext cx="905097" cy="864889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098868" y="5994696"/>
              <a:ext cx="905097" cy="86330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 rot="-5400000">
              <a:off x="2551683" y="5581835"/>
              <a:ext cx="904563" cy="86381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1700" y="2687638"/>
            <a:ext cx="3462338" cy="32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6659563" y="2463800"/>
            <a:ext cx="700087" cy="565150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C5D8F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617240" y="2745782"/>
            <a:ext cx="485047" cy="124649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5184783" y="3796292"/>
            <a:ext cx="1028593" cy="124880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942937" y="5484107"/>
            <a:ext cx="485047" cy="124649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6337"/>
            <a:ext cx="5364163" cy="564673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3844930" y="1023316"/>
            <a:ext cx="5299813" cy="14555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B050"/>
                </a:solidFill>
                <a:latin typeface="Arial"/>
              </a:rPr>
              <a:t>исследуем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3775" y="3216275"/>
            <a:ext cx="2987675" cy="313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337" y="465137"/>
            <a:ext cx="3221036" cy="201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3462"/>
            <a:ext cx="2452687" cy="2452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1247775" y="290512"/>
            <a:ext cx="6480175" cy="2808287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Ребята</a:t>
            </a: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Ребята! Перед вами в ряд записаны дроби. Посмотрите внимательно, чем они отличаются друг от друга. </a:t>
            </a:r>
          </a:p>
        </p:txBody>
      </p:sp>
      <p:sp>
        <p:nvSpPr>
          <p:cNvPr id="255" name="Shape 255"/>
          <p:cNvSpPr/>
          <p:nvPr/>
        </p:nvSpPr>
        <p:spPr>
          <a:xfrm>
            <a:off x="1309687" y="3024188"/>
            <a:ext cx="906461" cy="617536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/>
          <p:nvPr/>
        </p:nvSpPr>
        <p:spPr>
          <a:xfrm rot="5719587">
            <a:off x="51593" y="5676105"/>
            <a:ext cx="2139950" cy="2109788"/>
          </a:xfrm>
          <a:prstGeom prst="chord">
            <a:avLst>
              <a:gd fmla="val 4607226" name="adj1"/>
              <a:gd fmla="val 16200000" name="adj2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5021689" y="3671560"/>
            <a:ext cx="1028593" cy="12488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3973303" y="3651542"/>
            <a:ext cx="1028593" cy="124880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7054599" y="3705537"/>
            <a:ext cx="1028593" cy="124880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6026007" y="3671558"/>
            <a:ext cx="1028593" cy="124880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8011825" y="3651542"/>
            <a:ext cx="1028593" cy="124880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944709" y="3651542"/>
            <a:ext cx="1028593" cy="124880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942013" y="3671560"/>
            <a:ext cx="1028593" cy="124880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64" name="Shape 264"/>
          <p:cNvSpPr/>
          <p:nvPr/>
        </p:nvSpPr>
        <p:spPr>
          <a:xfrm>
            <a:off x="1209675" y="223837"/>
            <a:ext cx="6556375" cy="3024186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Ребята</a:t>
            </a: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Правильно! У одних дробей числитель МЕНЬШЕ знаменателя, а у других- БОЛЬШЕ, или РАВЕН ему.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2659063" y="293687"/>
            <a:ext cx="3852862" cy="1295399"/>
          </a:xfrm>
          <a:prstGeom prst="cloud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Дроби</a:t>
            </a:r>
          </a:p>
        </p:txBody>
      </p:sp>
      <p:sp>
        <p:nvSpPr>
          <p:cNvPr id="270" name="Shape 270"/>
          <p:cNvSpPr/>
          <p:nvPr/>
        </p:nvSpPr>
        <p:spPr>
          <a:xfrm>
            <a:off x="352425" y="2103438"/>
            <a:ext cx="3862387" cy="1008061"/>
          </a:xfrm>
          <a:prstGeom prst="cloud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правильные</a:t>
            </a:r>
          </a:p>
        </p:txBody>
      </p:sp>
      <p:sp>
        <p:nvSpPr>
          <p:cNvPr id="271" name="Shape 271"/>
          <p:cNvSpPr/>
          <p:nvPr/>
        </p:nvSpPr>
        <p:spPr>
          <a:xfrm>
            <a:off x="4628474" y="1855775"/>
            <a:ext cx="4501764" cy="1255716"/>
          </a:xfrm>
          <a:prstGeom prst="cloud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неправильные</a:t>
            </a:r>
          </a:p>
        </p:txBody>
      </p:sp>
      <p:cxnSp>
        <p:nvCxnSpPr>
          <p:cNvPr id="272" name="Shape 272"/>
          <p:cNvCxnSpPr/>
          <p:nvPr/>
        </p:nvCxnSpPr>
        <p:spPr>
          <a:xfrm flipH="1">
            <a:off x="3132137" y="1485900"/>
            <a:ext cx="447674" cy="4889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273" name="Shape 273"/>
          <p:cNvCxnSpPr/>
          <p:nvPr/>
        </p:nvCxnSpPr>
        <p:spPr>
          <a:xfrm>
            <a:off x="5795962" y="1412875"/>
            <a:ext cx="468311" cy="561975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96887"/>
            <a:ext cx="2879724" cy="19097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80963" y="3078335"/>
            <a:ext cx="4144963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Дробь является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правильной</a:t>
            </a: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числитель дроби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меньше знаменателя.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5003800" y="2959100"/>
            <a:ext cx="4892675" cy="2555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Дробь является </a:t>
            </a:r>
            <a:r>
              <a:rPr b="1" i="0" lang="ru-RU" sz="32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неправильной</a:t>
            </a: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числитель дроби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больше, либо равен знаменателю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77" name="Shape 277"/>
          <p:cNvSpPr/>
          <p:nvPr/>
        </p:nvSpPr>
        <p:spPr>
          <a:xfrm>
            <a:off x="0" y="623887"/>
            <a:ext cx="1439862" cy="2222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895941" y="5301207"/>
            <a:ext cx="795737" cy="101752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5807075" y="5607573"/>
            <a:ext cx="543919" cy="90178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4090987"/>
            <a:ext cx="2952750" cy="27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/>
          <p:nvPr/>
        </p:nvSpPr>
        <p:spPr>
          <a:xfrm>
            <a:off x="1763725" y="1600"/>
            <a:ext cx="7377047" cy="3098843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Перемешались все дроби: правильные и неправильные. Помоги нам их разделить в две колонки.</a:t>
            </a:r>
          </a:p>
        </p:txBody>
      </p:sp>
      <p:sp>
        <p:nvSpPr>
          <p:cNvPr id="286" name="Shape 286"/>
          <p:cNvSpPr/>
          <p:nvPr/>
        </p:nvSpPr>
        <p:spPr>
          <a:xfrm>
            <a:off x="6326187" y="3100388"/>
            <a:ext cx="1582737" cy="863599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7677150" y="4581525"/>
            <a:ext cx="465138" cy="431799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323528" y="2283831"/>
            <a:ext cx="1028593" cy="124880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1763688" y="2841851"/>
            <a:ext cx="1028593" cy="124880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539552" y="4090655"/>
            <a:ext cx="1028593" cy="126130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3419871" y="3340280"/>
            <a:ext cx="1028593" cy="124880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763688" y="5072762"/>
            <a:ext cx="1028593" cy="124880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938271" y="3957417"/>
            <a:ext cx="1028593" cy="126130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3637301" y="5072762"/>
            <a:ext cx="1028593" cy="124880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7972192" y="3316133"/>
            <a:ext cx="1028593" cy="124880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475" y="1770063"/>
            <a:ext cx="3057525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7342" y="4151335"/>
            <a:ext cx="2876550" cy="26955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376250" y="167499"/>
            <a:ext cx="6481727" cy="2568240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45720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Давайте узнаем, какие действия  можно совершать с  дробями. Заглянем в сундук знаний!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93913" y="3484562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62425"/>
            <a:ext cx="2876550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1691680" y="476672"/>
            <a:ext cx="6552728" cy="1728191"/>
          </a:xfrm>
          <a:prstGeom prst="cloud">
            <a:avLst/>
          </a:prstGeom>
          <a:gradFill>
            <a:gsLst>
              <a:gs pos="0">
                <a:srgbClr val="F3B6C9"/>
              </a:gs>
              <a:gs pos="3000">
                <a:srgbClr val="F3B6C9"/>
              </a:gs>
              <a:gs pos="47000">
                <a:srgbClr val="FF6633"/>
              </a:gs>
              <a:gs pos="88000">
                <a:srgbClr val="F0C8EB"/>
              </a:gs>
              <a:gs pos="100000">
                <a:srgbClr val="F0C8EB"/>
              </a:gs>
            </a:gsLst>
            <a:path path="circle">
              <a:fillToRect b="100%" r="100%"/>
            </a:path>
            <a:tileRect l="-100%" t="-100%"/>
          </a:gradFill>
          <a:ln cap="flat" cmpd="sng" w="25400">
            <a:solidFill>
              <a:srgbClr val="CC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ru-RU" sz="4000" u="sng" cap="none" strike="noStrike">
                <a:solidFill>
                  <a:srgbClr val="F0C8EB"/>
                </a:solidFill>
                <a:latin typeface="Arial"/>
                <a:ea typeface="Arial"/>
                <a:cs typeface="Arial"/>
                <a:sym typeface="Arial"/>
              </a:rPr>
              <a:t>действия с дробями</a:t>
            </a:r>
          </a:p>
        </p:txBody>
      </p:sp>
      <p:sp>
        <p:nvSpPr>
          <p:cNvPr id="310" name="Shape 310"/>
          <p:cNvSpPr/>
          <p:nvPr/>
        </p:nvSpPr>
        <p:spPr>
          <a:xfrm>
            <a:off x="899591" y="2204864"/>
            <a:ext cx="3453332" cy="1260648"/>
          </a:xfrm>
          <a:prstGeom prst="cloud">
            <a:avLst/>
          </a:prstGeom>
          <a:solidFill>
            <a:srgbClr val="F0C8EB"/>
          </a:solidFill>
          <a:ln cap="flat" cmpd="sng" w="25400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сложение</a:t>
            </a:r>
          </a:p>
        </p:txBody>
      </p:sp>
      <p:sp>
        <p:nvSpPr>
          <p:cNvPr id="311" name="Shape 311"/>
          <p:cNvSpPr/>
          <p:nvPr/>
        </p:nvSpPr>
        <p:spPr>
          <a:xfrm>
            <a:off x="5000625" y="4960700"/>
            <a:ext cx="3589272" cy="1350864"/>
          </a:xfrm>
          <a:prstGeom prst="cloud">
            <a:avLst/>
          </a:prstGeom>
          <a:solidFill>
            <a:srgbClr val="C5D8F1"/>
          </a:solidFill>
          <a:ln cap="flat" cmpd="sng" w="25400">
            <a:solidFill>
              <a:srgbClr val="538CD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умножение</a:t>
            </a:r>
          </a:p>
        </p:txBody>
      </p:sp>
      <p:sp>
        <p:nvSpPr>
          <p:cNvPr id="312" name="Shape 312"/>
          <p:cNvSpPr/>
          <p:nvPr/>
        </p:nvSpPr>
        <p:spPr>
          <a:xfrm>
            <a:off x="2476425" y="4067192"/>
            <a:ext cx="3094632" cy="1303127"/>
          </a:xfrm>
          <a:prstGeom prst="cloud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path path="circle">
              <a:fillToRect b="100%" r="100%"/>
            </a:path>
            <a:tileRect l="-100%" t="-100%"/>
          </a:gradFill>
          <a:ln cap="flat" cmpd="sng" w="25400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деление</a:t>
            </a:r>
          </a:p>
        </p:txBody>
      </p:sp>
      <p:sp>
        <p:nvSpPr>
          <p:cNvPr id="313" name="Shape 313"/>
          <p:cNvSpPr/>
          <p:nvPr/>
        </p:nvSpPr>
        <p:spPr>
          <a:xfrm>
            <a:off x="5000625" y="2817813"/>
            <a:ext cx="4097338" cy="1295399"/>
          </a:xfrm>
          <a:prstGeom prst="cloud">
            <a:avLst/>
          </a:prstGeom>
          <a:solidFill>
            <a:srgbClr val="F2DADA"/>
          </a:solidFill>
          <a:ln cap="flat" cmpd="sng" w="25400">
            <a:solidFill>
              <a:srgbClr val="8CB3E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вычитание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7000" y="3546475"/>
            <a:ext cx="5211763" cy="3311524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>
            <a:off x="7581900" y="3546475"/>
            <a:ext cx="1550988" cy="110648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8181975" y="4868862"/>
            <a:ext cx="966788" cy="86359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3563937" y="5013325"/>
            <a:ext cx="1550987" cy="110648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4318000" y="5884862"/>
            <a:ext cx="966788" cy="86518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483658" y="1700808"/>
            <a:ext cx="5672517" cy="15841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A04400"/>
                    </a:gs>
                    <a:gs pos="78000">
                      <a:srgbClr val="FF8A16"/>
                    </a:gs>
                    <a:gs pos="100000">
                      <a:srgbClr val="FFF1E6"/>
                    </a:gs>
                  </a:gsLst>
                  <a:lin ang="5400000" scaled="0"/>
                </a:gradFill>
                <a:latin typeface="Arial"/>
              </a:rPr>
              <a:t>Сложение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15875" y="2852750"/>
            <a:ext cx="4644000" cy="2016143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С одинаковыми знаменателями</a:t>
            </a:r>
          </a:p>
        </p:txBody>
      </p:sp>
      <p:cxnSp>
        <p:nvCxnSpPr>
          <p:cNvPr id="329" name="Shape 329"/>
          <p:cNvCxnSpPr/>
          <p:nvPr/>
        </p:nvCxnSpPr>
        <p:spPr>
          <a:xfrm flipH="1">
            <a:off x="2916237" y="1989138"/>
            <a:ext cx="792162" cy="86359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5250" y="1390475"/>
            <a:ext cx="2446338" cy="2446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Shape 331"/>
          <p:cNvCxnSpPr/>
          <p:nvPr/>
        </p:nvCxnSpPr>
        <p:spPr>
          <a:xfrm>
            <a:off x="5219700" y="1773238"/>
            <a:ext cx="1008063" cy="2087562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332" name="Shape 332"/>
          <p:cNvSpPr/>
          <p:nvPr/>
        </p:nvSpPr>
        <p:spPr>
          <a:xfrm>
            <a:off x="4499992" y="3573016"/>
            <a:ext cx="4644007" cy="1871662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С разными знаменателями</a:t>
            </a:r>
          </a:p>
        </p:txBody>
      </p:sp>
      <p:sp>
        <p:nvSpPr>
          <p:cNvPr id="333" name="Shape 333"/>
          <p:cNvSpPr/>
          <p:nvPr/>
        </p:nvSpPr>
        <p:spPr>
          <a:xfrm>
            <a:off x="900112" y="228600"/>
            <a:ext cx="6192837" cy="1727199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4000" u="none" cap="none" strike="noStrike">
                <a:solidFill>
                  <a:srgbClr val="538CD5"/>
                </a:solidFill>
                <a:latin typeface="Arial"/>
                <a:ea typeface="Arial"/>
                <a:cs typeface="Arial"/>
                <a:sym typeface="Arial"/>
              </a:rPr>
              <a:t>Сложение дробей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2800" y="2800350"/>
            <a:ext cx="3249613" cy="32845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695325" y="620712"/>
            <a:ext cx="6397624" cy="2663824"/>
          </a:xfrm>
          <a:prstGeom prst="cloudCallout">
            <a:avLst>
              <a:gd fmla="val 27860" name="adj1"/>
              <a:gd fmla="val 55285" name="adj2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Жители острова угостили нас вкусным тортом! Посчитайте, какую часть торта я съел!</a:t>
            </a:r>
          </a:p>
        </p:txBody>
      </p:sp>
      <p:sp>
        <p:nvSpPr>
          <p:cNvPr id="340" name="Shape 340"/>
          <p:cNvSpPr/>
          <p:nvPr/>
        </p:nvSpPr>
        <p:spPr>
          <a:xfrm rot="5719587">
            <a:off x="6468268" y="5687219"/>
            <a:ext cx="2139950" cy="2109788"/>
          </a:xfrm>
          <a:prstGeom prst="chord">
            <a:avLst>
              <a:gd fmla="val 4607226" name="adj1"/>
              <a:gd fmla="val 16200000" name="adj2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Shape 341"/>
          <p:cNvGrpSpPr/>
          <p:nvPr/>
        </p:nvGrpSpPr>
        <p:grpSpPr>
          <a:xfrm>
            <a:off x="755649" y="4044949"/>
            <a:ext cx="1466889" cy="1412973"/>
            <a:chOff x="694606" y="3284983"/>
            <a:chExt cx="1717200" cy="1656300"/>
          </a:xfrm>
        </p:grpSpPr>
        <p:sp>
          <p:nvSpPr>
            <p:cNvPr id="342" name="Shape 342"/>
            <p:cNvSpPr/>
            <p:nvPr/>
          </p:nvSpPr>
          <p:spPr>
            <a:xfrm>
              <a:off x="694606" y="3284983"/>
              <a:ext cx="1717153" cy="1656183"/>
            </a:xfrm>
            <a:prstGeom prst="ellipse">
              <a:avLst/>
            </a:prstGeom>
            <a:solidFill>
              <a:srgbClr val="FABF8E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3" name="Shape 343"/>
            <p:cNvCxnSpPr>
              <a:stCxn id="342" idx="0"/>
              <a:endCxn id="342" idx="4"/>
            </p:cNvCxnSpPr>
            <p:nvPr/>
          </p:nvCxnSpPr>
          <p:spPr>
            <a:xfrm>
              <a:off x="1553182" y="3284983"/>
              <a:ext cx="0" cy="165630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Shape 344"/>
            <p:cNvCxnSpPr>
              <a:stCxn id="342" idx="2"/>
            </p:cNvCxnSpPr>
            <p:nvPr/>
          </p:nvCxnSpPr>
          <p:spPr>
            <a:xfrm>
              <a:off x="694606" y="4113075"/>
              <a:ext cx="1717200" cy="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Shape 345"/>
            <p:cNvCxnSpPr>
              <a:stCxn id="342" idx="1"/>
              <a:endCxn id="342" idx="5"/>
            </p:cNvCxnSpPr>
            <p:nvPr/>
          </p:nvCxnSpPr>
          <p:spPr>
            <a:xfrm>
              <a:off x="946077" y="3527526"/>
              <a:ext cx="1214100" cy="117090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Shape 346"/>
            <p:cNvCxnSpPr>
              <a:stCxn id="342" idx="3"/>
              <a:endCxn id="342" idx="7"/>
            </p:cNvCxnSpPr>
            <p:nvPr/>
          </p:nvCxnSpPr>
          <p:spPr>
            <a:xfrm flipH="1" rot="10800000">
              <a:off x="946077" y="3527725"/>
              <a:ext cx="1214100" cy="117090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7" name="Shape 347"/>
          <p:cNvSpPr txBox="1"/>
          <p:nvPr/>
        </p:nvSpPr>
        <p:spPr>
          <a:xfrm>
            <a:off x="2497138" y="4383087"/>
            <a:ext cx="4086224" cy="1076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Целый торт разрезали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8 частей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5975" y="2095500"/>
            <a:ext cx="3057525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0975" y="4005262"/>
            <a:ext cx="2876550" cy="2695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Shape 111"/>
          <p:cNvGrpSpPr/>
          <p:nvPr/>
        </p:nvGrpSpPr>
        <p:grpSpPr>
          <a:xfrm>
            <a:off x="900112" y="765174"/>
            <a:ext cx="5400674" cy="2735262"/>
            <a:chOff x="899591" y="764704"/>
            <a:chExt cx="5400599" cy="2736303"/>
          </a:xfrm>
        </p:grpSpPr>
        <p:sp>
          <p:nvSpPr>
            <p:cNvPr id="112" name="Shape 112"/>
            <p:cNvSpPr/>
            <p:nvPr/>
          </p:nvSpPr>
          <p:spPr>
            <a:xfrm>
              <a:off x="899591" y="764704"/>
              <a:ext cx="5400599" cy="2736303"/>
            </a:xfrm>
            <a:prstGeom prst="cloudCallout">
              <a:avLst>
                <a:gd fmla="val -20833" name="adj1"/>
                <a:gd fmla="val 62500" name="adj2"/>
              </a:avLst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1531055" y="1348025"/>
              <a:ext cx="413767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 острове появились 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новые жители!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Давайте найдем их!!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2800" y="3494087"/>
            <a:ext cx="3249613" cy="328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137" y="476250"/>
            <a:ext cx="1860550" cy="21335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Shape 354"/>
          <p:cNvSpPr txBox="1"/>
          <p:nvPr/>
        </p:nvSpPr>
        <p:spPr>
          <a:xfrm>
            <a:off x="2292350" y="866775"/>
            <a:ext cx="6024563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я съел сначала столько, чему равна закрашенная часть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937" y="1952625"/>
            <a:ext cx="228282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2498725" y="2276475"/>
            <a:ext cx="5349875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потом еще столько, чему равна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вторая закрашенная часть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19075" y="3730625"/>
            <a:ext cx="4391025" cy="2555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Тогда первый раз я съел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Второй раз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Значит, всего я съел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4679955" y="3558125"/>
            <a:ext cx="2414828" cy="79214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306" l="0" r="-530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2504769" y="4612573"/>
            <a:ext cx="2414828" cy="7921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306" l="0" r="-530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861832" y="5458282"/>
            <a:ext cx="2646780" cy="105997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62425"/>
            <a:ext cx="2876550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528497" y="0"/>
            <a:ext cx="8424935" cy="3240359"/>
          </a:xfrm>
          <a:prstGeom prst="cloud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67" name="Shape 367"/>
          <p:cNvSpPr/>
          <p:nvPr/>
        </p:nvSpPr>
        <p:spPr>
          <a:xfrm>
            <a:off x="1763713" y="3716337"/>
            <a:ext cx="1112837" cy="649286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Shape 368"/>
          <p:cNvGrpSpPr/>
          <p:nvPr/>
        </p:nvGrpSpPr>
        <p:grpSpPr>
          <a:xfrm>
            <a:off x="4698950" y="3716473"/>
            <a:ext cx="4178238" cy="2009853"/>
            <a:chOff x="4698846" y="3717032"/>
            <a:chExt cx="3865160" cy="2008448"/>
          </a:xfrm>
        </p:grpSpPr>
        <p:sp>
          <p:nvSpPr>
            <p:cNvPr id="369" name="Shape 369"/>
            <p:cNvSpPr txBox="1"/>
            <p:nvPr/>
          </p:nvSpPr>
          <p:spPr>
            <a:xfrm>
              <a:off x="4740964" y="3717032"/>
              <a:ext cx="1915909" cy="646331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ru-RU" sz="3600" u="sng" cap="none" strike="noStrike">
                  <a:solidFill>
                    <a:srgbClr val="FF0066"/>
                  </a:solidFill>
                  <a:latin typeface="Calibri"/>
                  <a:ea typeface="Calibri"/>
                  <a:cs typeface="Calibri"/>
                  <a:sym typeface="Calibri"/>
                </a:rPr>
                <a:t>Пример:</a:t>
              </a:r>
            </a:p>
          </p:txBody>
        </p:sp>
        <p:sp>
          <p:nvSpPr>
            <p:cNvPr id="370" name="Shape 370"/>
            <p:cNvSpPr txBox="1"/>
            <p:nvPr/>
          </p:nvSpPr>
          <p:spPr>
            <a:xfrm>
              <a:off x="4698846" y="4581128"/>
              <a:ext cx="3865160" cy="114435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3866030"/>
            <a:ext cx="2876550" cy="2695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Shape 376"/>
          <p:cNvGrpSpPr/>
          <p:nvPr/>
        </p:nvGrpSpPr>
        <p:grpSpPr>
          <a:xfrm>
            <a:off x="900113" y="476250"/>
            <a:ext cx="7264399" cy="1658938"/>
            <a:chOff x="899591" y="476672"/>
            <a:chExt cx="7264920" cy="1657841"/>
          </a:xfrm>
        </p:grpSpPr>
        <p:sp>
          <p:nvSpPr>
            <p:cNvPr id="377" name="Shape 377"/>
            <p:cNvSpPr/>
            <p:nvPr/>
          </p:nvSpPr>
          <p:spPr>
            <a:xfrm>
              <a:off x="899591" y="476672"/>
              <a:ext cx="7264920" cy="1657841"/>
            </a:xfrm>
            <a:prstGeom prst="cloud">
              <a:avLst/>
            </a:prstGeom>
            <a:noFill/>
            <a:ln cap="flat" cmpd="sng" w="28575">
              <a:solidFill>
                <a:srgbClr val="92D05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1691680" y="848344"/>
              <a:ext cx="6048671" cy="1077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ru-RU" sz="3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Задание: </a:t>
              </a: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выполнить сложение дробей</a:t>
              </a:r>
            </a:p>
          </p:txBody>
        </p:sp>
      </p:grpSp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9475" y="2579688"/>
            <a:ext cx="1819274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70337" y="2482850"/>
            <a:ext cx="1490661" cy="185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60787" y="4587875"/>
            <a:ext cx="1690687" cy="90963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2507977" y="2506360"/>
            <a:ext cx="481221" cy="90178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2719734" y="3685005"/>
            <a:ext cx="696023" cy="90178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5220823" y="2482183"/>
            <a:ext cx="481221" cy="90178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5238221" y="3415137"/>
            <a:ext cx="481221" cy="90178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5238221" y="4586789"/>
            <a:ext cx="696023" cy="90178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2418116" y="4726039"/>
            <a:ext cx="481221" cy="90178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88" name="Shape 388"/>
          <p:cNvSpPr/>
          <p:nvPr/>
        </p:nvSpPr>
        <p:spPr>
          <a:xfrm>
            <a:off x="6791325" y="6335712"/>
            <a:ext cx="1897062" cy="357187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подсказка</a:t>
            </a:r>
          </a:p>
        </p:txBody>
      </p:sp>
      <p:grpSp>
        <p:nvGrpSpPr>
          <p:cNvPr id="389" name="Shape 389"/>
          <p:cNvGrpSpPr/>
          <p:nvPr/>
        </p:nvGrpSpPr>
        <p:grpSpPr>
          <a:xfrm>
            <a:off x="384539" y="5796473"/>
            <a:ext cx="2835164" cy="765162"/>
            <a:chOff x="364593" y="5953037"/>
            <a:chExt cx="2335198" cy="764703"/>
          </a:xfrm>
        </p:grpSpPr>
        <p:sp>
          <p:nvSpPr>
            <p:cNvPr id="390" name="Shape 390"/>
            <p:cNvSpPr/>
            <p:nvPr/>
          </p:nvSpPr>
          <p:spPr>
            <a:xfrm>
              <a:off x="364593" y="5953037"/>
              <a:ext cx="2335198" cy="764703"/>
            </a:xfrm>
            <a:prstGeom prst="cloud">
              <a:avLst/>
            </a:prstGeom>
            <a:noFill/>
            <a:ln cap="flat" cmpd="sng" w="28575">
              <a:solidFill>
                <a:srgbClr val="92D05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691537" y="6056319"/>
              <a:ext cx="1731564" cy="523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2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Вернуться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2925" y="3336925"/>
            <a:ext cx="3521074" cy="3521074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/>
          <p:nvPr/>
        </p:nvSpPr>
        <p:spPr>
          <a:xfrm>
            <a:off x="5283200" y="6516687"/>
            <a:ext cx="1727199" cy="33178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73017"/>
            <a:ext cx="3249462" cy="328498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/>
          <p:nvPr/>
        </p:nvSpPr>
        <p:spPr>
          <a:xfrm>
            <a:off x="1328737" y="765175"/>
            <a:ext cx="5113337" cy="2284412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Ребята, а как вы думаете, как выполняется сложение дробей?</a:t>
            </a:r>
          </a:p>
        </p:txBody>
      </p:sp>
      <p:sp>
        <p:nvSpPr>
          <p:cNvPr id="400" name="Shape 400"/>
          <p:cNvSpPr/>
          <p:nvPr/>
        </p:nvSpPr>
        <p:spPr>
          <a:xfrm>
            <a:off x="2051050" y="3336925"/>
            <a:ext cx="1008063" cy="565150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3059113" y="1033462"/>
            <a:ext cx="5113337" cy="2284411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FF00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Сейчас посмотрим в книге знаний!</a:t>
            </a:r>
          </a:p>
        </p:txBody>
      </p:sp>
      <p:sp>
        <p:nvSpPr>
          <p:cNvPr id="402" name="Shape 402"/>
          <p:cNvSpPr/>
          <p:nvPr/>
        </p:nvSpPr>
        <p:spPr>
          <a:xfrm>
            <a:off x="6011862" y="3638550"/>
            <a:ext cx="638175" cy="563562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FF00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8550" y="3544887"/>
            <a:ext cx="39623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/>
        </p:nvSpPr>
        <p:spPr>
          <a:xfrm>
            <a:off x="2411413" y="0"/>
            <a:ext cx="5256211" cy="2736850"/>
          </a:xfrm>
          <a:prstGeom prst="cloudCallout">
            <a:avLst>
              <a:gd fmla="val 20843" name="adj1"/>
              <a:gd fmla="val 65285" name="adj2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Один торт разрезали на 10 частей, из которых мы съели 8.</a:t>
            </a:r>
          </a:p>
        </p:txBody>
      </p:sp>
      <p:sp>
        <p:nvSpPr>
          <p:cNvPr id="409" name="Shape 409"/>
          <p:cNvSpPr/>
          <p:nvPr/>
        </p:nvSpPr>
        <p:spPr>
          <a:xfrm>
            <a:off x="2116138" y="3262313"/>
            <a:ext cx="5551487" cy="2736850"/>
          </a:xfrm>
          <a:prstGeom prst="cloudCallout">
            <a:avLst>
              <a:gd fmla="val 45976" name="adj1"/>
              <a:gd fmla="val 26298" name="adj2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второй торт разрезали на 5 частей, из которых съели 1.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325" y="3613150"/>
            <a:ext cx="3462338" cy="32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688" y="682625"/>
            <a:ext cx="2039937" cy="20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2225" y="3841750"/>
            <a:ext cx="2114550" cy="21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5812" y="2566988"/>
            <a:ext cx="2438399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75" y="2566988"/>
            <a:ext cx="2162174" cy="20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7050" y="3336925"/>
            <a:ext cx="3521074" cy="35210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Shape 420"/>
          <p:cNvGrpSpPr/>
          <p:nvPr/>
        </p:nvGrpSpPr>
        <p:grpSpPr>
          <a:xfrm>
            <a:off x="1255712" y="331788"/>
            <a:ext cx="7561261" cy="2016125"/>
            <a:chOff x="1255403" y="332086"/>
            <a:chExt cx="7560839" cy="2016224"/>
          </a:xfrm>
        </p:grpSpPr>
        <p:sp>
          <p:nvSpPr>
            <p:cNvPr id="421" name="Shape 421"/>
            <p:cNvSpPr txBox="1"/>
            <p:nvPr/>
          </p:nvSpPr>
          <p:spPr>
            <a:xfrm>
              <a:off x="1579662" y="994159"/>
              <a:ext cx="6409639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Сколько всего торта было съедено?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1255403" y="332086"/>
              <a:ext cx="7560839" cy="2016224"/>
            </a:xfrm>
            <a:prstGeom prst="cloudCallout">
              <a:avLst>
                <a:gd fmla="val 24015" name="adj1"/>
                <a:gd fmla="val 85176" name="adj2"/>
              </a:avLst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Shape 423"/>
          <p:cNvSpPr txBox="1"/>
          <p:nvPr/>
        </p:nvSpPr>
        <p:spPr>
          <a:xfrm>
            <a:off x="2593818" y="3401373"/>
            <a:ext cx="768159" cy="101752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5621132" y="3495410"/>
            <a:ext cx="522899" cy="101752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4898219" y="5273992"/>
            <a:ext cx="696023" cy="90178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62225" y="4602162"/>
            <a:ext cx="2244724" cy="224631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3094038" y="3227388"/>
            <a:ext cx="59055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2816225" y="4824412"/>
            <a:ext cx="1690688" cy="1628775"/>
          </a:xfrm>
          <a:prstGeom prst="pie">
            <a:avLst>
              <a:gd fmla="val 11728685" name="adj1"/>
              <a:gd fmla="val 16200000" name="adj2"/>
            </a:avLst>
          </a:prstGeom>
          <a:solidFill>
            <a:srgbClr val="FF33CC"/>
          </a:solidFill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1862" y="3613150"/>
            <a:ext cx="3463924" cy="32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/>
          <p:nvPr/>
        </p:nvSpPr>
        <p:spPr>
          <a:xfrm>
            <a:off x="250825" y="260350"/>
            <a:ext cx="8497888" cy="3168649"/>
          </a:xfrm>
          <a:prstGeom prst="cloud">
            <a:avLst/>
          </a:prstGeom>
          <a:solidFill>
            <a:schemeClr val="lt1"/>
          </a:solidFill>
          <a:ln cap="flat" cmpd="sng" w="28575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того, чтобы сложить две дроби с разными знаменателями существует  алгоритм действий. Сейчас мы его узнаем!</a:t>
            </a: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9463" y="3544887"/>
            <a:ext cx="3962399" cy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4262" y="3765550"/>
            <a:ext cx="3463924" cy="32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4425" y="4090987"/>
            <a:ext cx="2952750" cy="27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/>
        </p:nvSpPr>
        <p:spPr>
          <a:xfrm>
            <a:off x="74450" y="93049"/>
            <a:ext cx="8257799" cy="583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81" r="-1315" t="-932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0" y="4089400"/>
            <a:ext cx="2952750" cy="276859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1320705" y="428470"/>
            <a:ext cx="64423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600" u="none" cap="none" strike="noStrike">
                <a:solidFill>
                  <a:srgbClr val="FFFEFE"/>
                </a:solidFill>
                <a:latin typeface="Calibri"/>
                <a:ea typeface="Calibri"/>
                <a:cs typeface="Calibri"/>
                <a:sym typeface="Calibri"/>
              </a:rPr>
              <a:t>Алгоритм приведения дробей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600" u="none" cap="none" strike="noStrike">
                <a:solidFill>
                  <a:srgbClr val="FFFEFE"/>
                </a:solidFill>
                <a:latin typeface="Calibri"/>
                <a:ea typeface="Calibri"/>
                <a:cs typeface="Calibri"/>
                <a:sym typeface="Calibri"/>
              </a:rPr>
              <a:t> к общему знаменателю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-1588" y="1989138"/>
            <a:ext cx="7762875" cy="5032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Найти общий знаменатель данных дробей.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Для каждой из дробей найти дополнительный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множитель.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Числитель каждой дроби умножить на её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дополнительный множитель.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Записать каждую дробь с полученным 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числителем и общим знаменателем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2051050" y="1201750"/>
            <a:ext cx="1763999" cy="522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Пример: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3987" y="889000"/>
            <a:ext cx="1695450" cy="86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1400" y="1584325"/>
            <a:ext cx="2486024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Shape 458"/>
          <p:cNvSpPr txBox="1"/>
          <p:nvPr/>
        </p:nvSpPr>
        <p:spPr>
          <a:xfrm>
            <a:off x="-34925" y="1724025"/>
            <a:ext cx="6119813" cy="1385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1.Общий знаменатель является наименьшим общим кратных двух знаменателей. Найдём его:</a:t>
            </a:r>
          </a:p>
        </p:txBody>
      </p:sp>
      <p:sp>
        <p:nvSpPr>
          <p:cNvPr id="459" name="Shape 459"/>
          <p:cNvSpPr/>
          <p:nvPr/>
        </p:nvSpPr>
        <p:spPr>
          <a:xfrm>
            <a:off x="1258887" y="3127375"/>
            <a:ext cx="5410200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НОК (15, 18) = 3 • 2 • 3 • 5 = 90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539750" y="3357562"/>
            <a:ext cx="360363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-17463" y="3624262"/>
            <a:ext cx="9036051" cy="323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2.Найти дополнительные множители для каждой дроби. Для этого </a:t>
            </a:r>
            <a:r>
              <a:rPr b="1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наименьший общий знаменатель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(НОК из пункта 1) делим по очереди на знаменатель каждой дроби. Полученные числа и будут дополнительными множителями для каждой из дробей. Множители записываем над числителем дроби справа сверху. </a:t>
            </a:r>
            <a:b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625" y="0"/>
            <a:ext cx="2643188" cy="1754187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/>
          <p:nvPr/>
        </p:nvSpPr>
        <p:spPr>
          <a:xfrm>
            <a:off x="58738" y="0"/>
            <a:ext cx="1322386" cy="40481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1500" y="3387725"/>
            <a:ext cx="348615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79388" y="620712"/>
            <a:ext cx="8424862" cy="1077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Задание:  </a:t>
            </a:r>
            <a:r>
              <a:rPr b="0" i="0" lang="ru-RU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распределите числа в две колонки. Скажите, чем они различаются?</a:t>
            </a:r>
          </a:p>
        </p:txBody>
      </p:sp>
      <p:sp>
        <p:nvSpPr>
          <p:cNvPr id="120" name="Shape 120"/>
          <p:cNvSpPr txBox="1"/>
          <p:nvPr/>
        </p:nvSpPr>
        <p:spPr>
          <a:xfrm rot="-1254016">
            <a:off x="482600" y="2441575"/>
            <a:ext cx="151288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60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121</a:t>
            </a:r>
          </a:p>
        </p:txBody>
      </p:sp>
      <p:sp>
        <p:nvSpPr>
          <p:cNvPr id="121" name="Shape 121"/>
          <p:cNvSpPr txBox="1"/>
          <p:nvPr/>
        </p:nvSpPr>
        <p:spPr>
          <a:xfrm rot="-215430">
            <a:off x="2525906" y="3845068"/>
            <a:ext cx="1652933" cy="14752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3792537" y="4570412"/>
            <a:ext cx="2016124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88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058241" y="2712693"/>
            <a:ext cx="1025927" cy="11294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24" name="Shape 124"/>
          <p:cNvSpPr txBox="1"/>
          <p:nvPr/>
        </p:nvSpPr>
        <p:spPr>
          <a:xfrm rot="360832">
            <a:off x="8137476" y="4105705"/>
            <a:ext cx="917238" cy="113306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25" name="Shape 125"/>
          <p:cNvSpPr txBox="1"/>
          <p:nvPr/>
        </p:nvSpPr>
        <p:spPr>
          <a:xfrm rot="1290844">
            <a:off x="6351587" y="2701924"/>
            <a:ext cx="2087561" cy="1106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6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69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484438" y="2205038"/>
            <a:ext cx="231616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6000" u="none" cap="none" strike="noStrik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1679</a:t>
            </a:r>
          </a:p>
        </p:txBody>
      </p:sp>
      <p:sp>
        <p:nvSpPr>
          <p:cNvPr id="127" name="Shape 127"/>
          <p:cNvSpPr/>
          <p:nvPr/>
        </p:nvSpPr>
        <p:spPr>
          <a:xfrm rot="-1038738">
            <a:off x="848818" y="5285527"/>
            <a:ext cx="1250662" cy="13599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0" y="332656"/>
            <a:ext cx="9252520" cy="131471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045" l="-1317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13" y="1647825"/>
            <a:ext cx="2305050" cy="1452562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 txBox="1"/>
          <p:nvPr/>
        </p:nvSpPr>
        <p:spPr>
          <a:xfrm>
            <a:off x="50800" y="3100388"/>
            <a:ext cx="8848724" cy="22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Числитель и знаменатель каждой дроби умножаем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свой дополнительный множитель. После умножения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знаменателях обеих дробей должен получиться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наименьший общий знаменатель. Затем складываем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дроби как дроби с одинаковыми знаменателями.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3400" y="5346700"/>
            <a:ext cx="4816474" cy="142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9837" y="4162425"/>
            <a:ext cx="2876550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1258887" y="404812"/>
            <a:ext cx="7273924" cy="2968624"/>
          </a:xfrm>
          <a:prstGeom prst="cloudCallout">
            <a:avLst>
              <a:gd fmla="val 25336" name="adj1"/>
              <a:gd fmla="val 78541" name="adj2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10800000" scaled="0"/>
          </a:gra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выполнить следующее задание, загляните в сундук знаний!</a:t>
            </a:r>
          </a:p>
        </p:txBody>
      </p:sp>
      <p:pic>
        <p:nvPicPr>
          <p:cNvPr id="478" name="Shape 4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3775" y="3688437"/>
            <a:ext cx="3048000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Shape 479"/>
          <p:cNvGrpSpPr/>
          <p:nvPr/>
        </p:nvGrpSpPr>
        <p:grpSpPr>
          <a:xfrm>
            <a:off x="350707" y="5677682"/>
            <a:ext cx="2282634" cy="929092"/>
            <a:chOff x="264492" y="4788806"/>
            <a:chExt cx="2335175" cy="764748"/>
          </a:xfrm>
        </p:grpSpPr>
        <p:sp>
          <p:nvSpPr>
            <p:cNvPr id="480" name="Shape 480"/>
            <p:cNvSpPr/>
            <p:nvPr/>
          </p:nvSpPr>
          <p:spPr>
            <a:xfrm>
              <a:off x="264492" y="4788806"/>
              <a:ext cx="2335175" cy="764748"/>
            </a:xfrm>
            <a:prstGeom prst="cloud">
              <a:avLst/>
            </a:prstGeom>
            <a:noFill/>
            <a:ln cap="flat" cmpd="sng" w="28575">
              <a:solidFill>
                <a:srgbClr val="92D05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 txBox="1"/>
            <p:nvPr/>
          </p:nvSpPr>
          <p:spPr>
            <a:xfrm>
              <a:off x="566282" y="4947869"/>
              <a:ext cx="1731599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2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Вернуться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638" y="3219450"/>
            <a:ext cx="5762625" cy="36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Shape 487"/>
          <p:cNvSpPr/>
          <p:nvPr/>
        </p:nvSpPr>
        <p:spPr>
          <a:xfrm>
            <a:off x="2848147" y="1124744"/>
            <a:ext cx="5688497" cy="15708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1"/>
                </a:solidFill>
                <a:latin typeface="Arial"/>
              </a:rPr>
              <a:t>умножение</a:t>
            </a:r>
          </a:p>
        </p:txBody>
      </p:sp>
      <p:sp>
        <p:nvSpPr>
          <p:cNvPr id="488" name="Shape 488"/>
          <p:cNvSpPr/>
          <p:nvPr/>
        </p:nvSpPr>
        <p:spPr>
          <a:xfrm>
            <a:off x="1588" y="3128963"/>
            <a:ext cx="5740400" cy="18097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5591175" y="3109913"/>
            <a:ext cx="252412" cy="3657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4387" y="3573462"/>
            <a:ext cx="3249612" cy="3284536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Shape 495"/>
          <p:cNvSpPr txBox="1"/>
          <p:nvPr/>
        </p:nvSpPr>
        <p:spPr>
          <a:xfrm>
            <a:off x="755650" y="620712"/>
            <a:ext cx="7734299" cy="25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умножить одну дробь на вторую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нужно умножить числитель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первой дроби на числитель второй дроби;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знаменатель первой дроби умножить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знаменатель второй дроби</a:t>
            </a:r>
          </a:p>
        </p:txBody>
      </p:sp>
      <p:sp>
        <p:nvSpPr>
          <p:cNvPr id="496" name="Shape 496"/>
          <p:cNvSpPr/>
          <p:nvPr/>
        </p:nvSpPr>
        <p:spPr>
          <a:xfrm>
            <a:off x="338137" y="0"/>
            <a:ext cx="8569325" cy="4000499"/>
          </a:xfrm>
          <a:prstGeom prst="cloud">
            <a:avLst/>
          </a:prstGeom>
          <a:noFill/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768168" y="4371973"/>
            <a:ext cx="3728072" cy="16870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4899" r="0" t="-5414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5212" y="2827050"/>
            <a:ext cx="3463800" cy="324479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/>
        </p:nvSpPr>
        <p:spPr>
          <a:xfrm>
            <a:off x="2073275" y="587375"/>
            <a:ext cx="5484813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Задание: </a:t>
            </a:r>
            <a:r>
              <a:rPr b="0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умножить дробь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дробь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1215001" y="1884189"/>
            <a:ext cx="1319335" cy="90178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1051495" y="2888275"/>
            <a:ext cx="1518107" cy="90178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1071338" y="4067807"/>
            <a:ext cx="1518107" cy="8989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x="1162141" y="5112098"/>
            <a:ext cx="1517999" cy="91049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4105416" y="2138267"/>
            <a:ext cx="1716880" cy="91056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4056964" y="3051525"/>
            <a:ext cx="1518107" cy="8989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4056964" y="4090623"/>
            <a:ext cx="1518107" cy="90178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4056964" y="5288383"/>
            <a:ext cx="1716880" cy="90178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12" name="Shape 512"/>
          <p:cNvSpPr/>
          <p:nvPr/>
        </p:nvSpPr>
        <p:spPr>
          <a:xfrm>
            <a:off x="1050925" y="358775"/>
            <a:ext cx="7265987" cy="1657349"/>
          </a:xfrm>
          <a:prstGeom prst="cloud">
            <a:avLst/>
          </a:prstGeom>
          <a:noFill/>
          <a:ln cap="flat" cmpd="sng" w="28575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6610500" y="1884188"/>
            <a:ext cx="1873260" cy="846180"/>
          </a:xfrm>
          <a:prstGeom prst="cloud">
            <a:avLst/>
          </a:prstGeom>
          <a:noFill/>
          <a:ln cap="flat" cmpd="sng" w="28575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Shape 514"/>
          <p:cNvGrpSpPr/>
          <p:nvPr/>
        </p:nvGrpSpPr>
        <p:grpSpPr>
          <a:xfrm>
            <a:off x="6420392" y="5878822"/>
            <a:ext cx="2253466" cy="765162"/>
            <a:chOff x="340631" y="5953037"/>
            <a:chExt cx="2335198" cy="764703"/>
          </a:xfrm>
        </p:grpSpPr>
        <p:sp>
          <p:nvSpPr>
            <p:cNvPr id="515" name="Shape 515"/>
            <p:cNvSpPr/>
            <p:nvPr/>
          </p:nvSpPr>
          <p:spPr>
            <a:xfrm>
              <a:off x="340631" y="5953037"/>
              <a:ext cx="2335198" cy="764703"/>
            </a:xfrm>
            <a:prstGeom prst="cloud">
              <a:avLst/>
            </a:prstGeom>
            <a:noFill/>
            <a:ln cap="flat" cmpd="sng" w="28575">
              <a:solidFill>
                <a:srgbClr val="FF339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826538" y="6096721"/>
              <a:ext cx="1520700" cy="5229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cap="none" strike="noStrike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ru-RU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2"/>
                </a:rPr>
                <a:t>Вернуться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638" y="3219450"/>
            <a:ext cx="5762625" cy="36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/>
          <p:nvPr/>
        </p:nvSpPr>
        <p:spPr>
          <a:xfrm>
            <a:off x="0" y="2924175"/>
            <a:ext cx="5867400" cy="5048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x="5524500" y="2924175"/>
            <a:ext cx="342899" cy="39338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2987824" y="1616236"/>
            <a:ext cx="5760640" cy="18127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rgbClr val="FEFEFE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accent3"/>
                </a:solidFill>
                <a:latin typeface="Arial"/>
              </a:rPr>
              <a:t>ДЕЛЕНИЕ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Shape 5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4275" y="4149725"/>
            <a:ext cx="2876550" cy="2695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Shape 530"/>
          <p:cNvGrpSpPr/>
          <p:nvPr/>
        </p:nvGrpSpPr>
        <p:grpSpPr>
          <a:xfrm>
            <a:off x="1771649" y="354012"/>
            <a:ext cx="7011987" cy="3081336"/>
            <a:chOff x="2166318" y="293351"/>
            <a:chExt cx="6182514" cy="2759243"/>
          </a:xfrm>
        </p:grpSpPr>
        <p:sp>
          <p:nvSpPr>
            <p:cNvPr id="531" name="Shape 531"/>
            <p:cNvSpPr/>
            <p:nvPr/>
          </p:nvSpPr>
          <p:spPr>
            <a:xfrm>
              <a:off x="2166318" y="293351"/>
              <a:ext cx="5871780" cy="2759243"/>
            </a:xfrm>
            <a:prstGeom prst="cloud">
              <a:avLst/>
            </a:prstGeom>
            <a:noFill/>
            <a:ln cap="flat" cmpd="sng" w="25400">
              <a:solidFill>
                <a:srgbClr val="7692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 txBox="1"/>
            <p:nvPr/>
          </p:nvSpPr>
          <p:spPr>
            <a:xfrm>
              <a:off x="3151972" y="633027"/>
              <a:ext cx="5196861" cy="1847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Чтобы разделить одну дробь 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 вторую нужно 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первую дробь умножить на дробь, обратную второй.</a:t>
              </a:r>
            </a:p>
          </p:txBody>
        </p:sp>
      </p:grpSp>
      <p:sp>
        <p:nvSpPr>
          <p:cNvPr id="533" name="Shape 533"/>
          <p:cNvSpPr txBox="1"/>
          <p:nvPr/>
        </p:nvSpPr>
        <p:spPr>
          <a:xfrm>
            <a:off x="1201075" y="4145057"/>
            <a:ext cx="4018995" cy="15526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793" r="0" t="-5097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534" name="Shape 534"/>
          <p:cNvSpPr/>
          <p:nvPr/>
        </p:nvSpPr>
        <p:spPr>
          <a:xfrm>
            <a:off x="7019925" y="3284537"/>
            <a:ext cx="1412875" cy="649286"/>
          </a:xfrm>
          <a:prstGeom prst="cloud">
            <a:avLst/>
          </a:prstGeom>
          <a:noFill/>
          <a:ln cap="flat" cmpd="sng" w="25400">
            <a:solidFill>
              <a:srgbClr val="76923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8183" y="2501716"/>
            <a:ext cx="3462337" cy="32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/>
          <p:nvPr/>
        </p:nvSpPr>
        <p:spPr>
          <a:xfrm>
            <a:off x="6228183" y="2173288"/>
            <a:ext cx="1655762" cy="847724"/>
          </a:xfrm>
          <a:prstGeom prst="cloud">
            <a:avLst/>
          </a:prstGeom>
          <a:noFill/>
          <a:ln cap="flat" cmpd="sng" w="28575">
            <a:solidFill>
              <a:srgbClr val="FF33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Shape 541"/>
          <p:cNvGrpSpPr/>
          <p:nvPr/>
        </p:nvGrpSpPr>
        <p:grpSpPr>
          <a:xfrm>
            <a:off x="900113" y="476250"/>
            <a:ext cx="7264399" cy="1658938"/>
            <a:chOff x="899591" y="476672"/>
            <a:chExt cx="7264920" cy="1657841"/>
          </a:xfrm>
        </p:grpSpPr>
        <p:sp>
          <p:nvSpPr>
            <p:cNvPr id="542" name="Shape 542"/>
            <p:cNvSpPr/>
            <p:nvPr/>
          </p:nvSpPr>
          <p:spPr>
            <a:xfrm>
              <a:off x="899591" y="476672"/>
              <a:ext cx="7264920" cy="1657841"/>
            </a:xfrm>
            <a:prstGeom prst="cloud">
              <a:avLst/>
            </a:prstGeom>
            <a:noFill/>
            <a:ln cap="flat" cmpd="sng" w="28575">
              <a:solidFill>
                <a:srgbClr val="FF339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1691680" y="848344"/>
              <a:ext cx="6048671" cy="1077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0" lang="ru-RU" sz="3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Задание: </a:t>
              </a: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разделить дробь </a:t>
              </a: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 дробь</a:t>
              </a:r>
            </a:p>
          </p:txBody>
        </p:sp>
      </p:grpSp>
      <p:grpSp>
        <p:nvGrpSpPr>
          <p:cNvPr id="544" name="Shape 544"/>
          <p:cNvGrpSpPr/>
          <p:nvPr/>
        </p:nvGrpSpPr>
        <p:grpSpPr>
          <a:xfrm>
            <a:off x="1071562" y="2173287"/>
            <a:ext cx="4511675" cy="4475161"/>
            <a:chOff x="1071338" y="2173465"/>
            <a:chExt cx="4512613" cy="4474676"/>
          </a:xfrm>
        </p:grpSpPr>
        <p:sp>
          <p:nvSpPr>
            <p:cNvPr id="545" name="Shape 545"/>
            <p:cNvSpPr txBox="1"/>
            <p:nvPr/>
          </p:nvSpPr>
          <p:spPr>
            <a:xfrm>
              <a:off x="1185708" y="2173465"/>
              <a:ext cx="1285865" cy="90178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546" name="Shape 546"/>
            <p:cNvSpPr txBox="1"/>
            <p:nvPr/>
          </p:nvSpPr>
          <p:spPr>
            <a:xfrm>
              <a:off x="1071338" y="3338278"/>
              <a:ext cx="1484637" cy="90178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547" name="Shape 547"/>
            <p:cNvSpPr txBox="1"/>
            <p:nvPr/>
          </p:nvSpPr>
          <p:spPr>
            <a:xfrm>
              <a:off x="1091183" y="4517810"/>
              <a:ext cx="1484637" cy="89896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548" name="Shape 548"/>
            <p:cNvSpPr txBox="1"/>
            <p:nvPr/>
          </p:nvSpPr>
          <p:spPr>
            <a:xfrm>
              <a:off x="1135459" y="5729601"/>
              <a:ext cx="1484637" cy="91056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549" name="Shape 549"/>
            <p:cNvSpPr txBox="1"/>
            <p:nvPr/>
          </p:nvSpPr>
          <p:spPr>
            <a:xfrm>
              <a:off x="3900542" y="2412034"/>
              <a:ext cx="1683409" cy="910569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550" name="Shape 550"/>
            <p:cNvSpPr txBox="1"/>
            <p:nvPr/>
          </p:nvSpPr>
          <p:spPr>
            <a:xfrm>
              <a:off x="3858192" y="3509498"/>
              <a:ext cx="1484637" cy="898963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551" name="Shape 551"/>
            <p:cNvSpPr txBox="1"/>
            <p:nvPr/>
          </p:nvSpPr>
          <p:spPr>
            <a:xfrm>
              <a:off x="3858192" y="4548596"/>
              <a:ext cx="1484637" cy="901784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552" name="Shape 552"/>
            <p:cNvSpPr txBox="1"/>
            <p:nvPr/>
          </p:nvSpPr>
          <p:spPr>
            <a:xfrm>
              <a:off x="3858192" y="5746357"/>
              <a:ext cx="1484637" cy="901784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</p:grpSp>
      <p:sp>
        <p:nvSpPr>
          <p:cNvPr id="553" name="Shape 553"/>
          <p:cNvSpPr/>
          <p:nvPr/>
        </p:nvSpPr>
        <p:spPr>
          <a:xfrm>
            <a:off x="6353600" y="5541842"/>
            <a:ext cx="2664000" cy="93209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вернуться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Shape 5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2925" y="3336925"/>
            <a:ext cx="3521074" cy="352107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/>
          <p:nvPr/>
        </p:nvSpPr>
        <p:spPr>
          <a:xfrm>
            <a:off x="111675" y="65124"/>
            <a:ext cx="7271699" cy="3724200"/>
          </a:xfrm>
          <a:prstGeom prst="cloudCallout">
            <a:avLst>
              <a:gd fmla="val 45515" name="adj1"/>
              <a:gd fmla="val 73208" name="adj2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Вспомним, что два числа называются взаимно простыми, если они делятся ТОЛЬКО  на самих себя и на 1.</a:t>
            </a:r>
          </a:p>
        </p:txBody>
      </p:sp>
      <p:sp>
        <p:nvSpPr>
          <p:cNvPr id="560" name="Shape 560"/>
          <p:cNvSpPr/>
          <p:nvPr/>
        </p:nvSpPr>
        <p:spPr>
          <a:xfrm>
            <a:off x="5435600" y="6597650"/>
            <a:ext cx="1512888" cy="2603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Shape 561"/>
          <p:cNvSpPr/>
          <p:nvPr/>
        </p:nvSpPr>
        <p:spPr>
          <a:xfrm>
            <a:off x="111675" y="5858671"/>
            <a:ext cx="2664000" cy="85049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вернуться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Shape 5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638" y="3219450"/>
            <a:ext cx="5762625" cy="363854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/>
          <p:nvPr/>
        </p:nvSpPr>
        <p:spPr>
          <a:xfrm>
            <a:off x="1562894" y="764704"/>
            <a:ext cx="7581106" cy="185943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AF97D3"/>
                    </a:gs>
                    <a:gs pos="40000">
                      <a:srgbClr val="9177B5"/>
                    </a:gs>
                    <a:gs pos="50000">
                      <a:srgbClr val="9177B5"/>
                    </a:gs>
                    <a:gs pos="68000">
                      <a:srgbClr val="9177B5"/>
                    </a:gs>
                    <a:gs pos="100000">
                      <a:srgbClr val="AF97D3"/>
                    </a:gs>
                  </a:gsLst>
                  <a:lin ang="5400000" scaled="0"/>
                </a:gradFill>
                <a:latin typeface="Arial"/>
              </a:rPr>
              <a:t>вычитание</a:t>
            </a:r>
          </a:p>
        </p:txBody>
      </p:sp>
      <p:sp>
        <p:nvSpPr>
          <p:cNvPr id="568" name="Shape 568"/>
          <p:cNvSpPr/>
          <p:nvPr/>
        </p:nvSpPr>
        <p:spPr>
          <a:xfrm>
            <a:off x="0" y="2996951"/>
            <a:ext cx="5940152" cy="4320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5508103" y="3429000"/>
            <a:ext cx="432047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9837" y="4162425"/>
            <a:ext cx="2876550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4041817" y="476672"/>
            <a:ext cx="4556259" cy="2592287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C5D8F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716462" y="908050"/>
            <a:ext cx="3384550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Отлично! Давайте узнаем теперь, как же называются такие числа.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300" y="3319462"/>
            <a:ext cx="4475163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Shape 5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1" y="3631405"/>
            <a:ext cx="3463924" cy="32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Shape 575"/>
          <p:cNvSpPr/>
          <p:nvPr/>
        </p:nvSpPr>
        <p:spPr>
          <a:xfrm>
            <a:off x="-223325" y="0"/>
            <a:ext cx="7583759" cy="3917484"/>
          </a:xfrm>
          <a:prstGeom prst="cloud">
            <a:avLst/>
          </a:prstGeom>
          <a:noFill/>
          <a:ln cap="flat" cmpd="sng" w="38100">
            <a:solidFill>
              <a:srgbClr val="FF33CC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5241217" y="3815600"/>
            <a:ext cx="1359767" cy="642838"/>
          </a:xfrm>
          <a:prstGeom prst="cloud">
            <a:avLst/>
          </a:prstGeom>
          <a:noFill/>
          <a:ln cap="flat" cmpd="sng" w="38100">
            <a:solidFill>
              <a:srgbClr val="FF19B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Shape 577"/>
          <p:cNvSpPr txBox="1"/>
          <p:nvPr/>
        </p:nvSpPr>
        <p:spPr>
          <a:xfrm>
            <a:off x="683568" y="332655"/>
            <a:ext cx="8064896" cy="3416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Чтобы из одной дроби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вычесть вторую дробь,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 произвести те же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действия, что и при сложении,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заменив знак</a:t>
            </a:r>
            <a:r>
              <a:rPr lang="ru-RU" sz="3000"/>
              <a:t>  </a:t>
            </a:r>
            <a:r>
              <a:rPr b="0" i="0" lang="ru-RU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«+» на «-»</a:t>
            </a:r>
          </a:p>
        </p:txBody>
      </p:sp>
      <p:sp>
        <p:nvSpPr>
          <p:cNvPr id="578" name="Shape 578"/>
          <p:cNvSpPr/>
          <p:nvPr/>
        </p:nvSpPr>
        <p:spPr>
          <a:xfrm>
            <a:off x="170011" y="5805264"/>
            <a:ext cx="3249859" cy="908719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вернуться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6475" y="1920875"/>
            <a:ext cx="3057525" cy="476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Shape 141"/>
          <p:cNvGrpSpPr/>
          <p:nvPr/>
        </p:nvGrpSpPr>
        <p:grpSpPr>
          <a:xfrm>
            <a:off x="755649" y="0"/>
            <a:ext cx="6503987" cy="2386013"/>
            <a:chOff x="1583667" y="129320"/>
            <a:chExt cx="5108394" cy="2386564"/>
          </a:xfrm>
        </p:grpSpPr>
        <p:sp>
          <p:nvSpPr>
            <p:cNvPr id="142" name="Shape 142"/>
            <p:cNvSpPr/>
            <p:nvPr/>
          </p:nvSpPr>
          <p:spPr>
            <a:xfrm>
              <a:off x="1583667" y="129320"/>
              <a:ext cx="5108394" cy="2377036"/>
            </a:xfrm>
            <a:prstGeom prst="cloud">
              <a:avLst/>
            </a:prstGeom>
            <a:solidFill>
              <a:schemeClr val="lt1"/>
            </a:solidFill>
            <a:ln cap="flat" cmpd="sng" w="25400">
              <a:solidFill>
                <a:srgbClr val="395E89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2092686" y="453781"/>
              <a:ext cx="4464496" cy="2062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Как вы заметили, дробь состоит из трёх элементов. Они имеют следующие названия:</a:t>
              </a:r>
            </a:p>
          </p:txBody>
        </p:sp>
      </p:grpSp>
      <p:grpSp>
        <p:nvGrpSpPr>
          <p:cNvPr id="144" name="Shape 144"/>
          <p:cNvGrpSpPr/>
          <p:nvPr/>
        </p:nvGrpSpPr>
        <p:grpSpPr>
          <a:xfrm>
            <a:off x="1258888" y="3429000"/>
            <a:ext cx="1441450" cy="1581150"/>
            <a:chOff x="1259632" y="3429000"/>
            <a:chExt cx="1440159" cy="1580880"/>
          </a:xfrm>
        </p:grpSpPr>
        <p:sp>
          <p:nvSpPr>
            <p:cNvPr id="145" name="Shape 145"/>
            <p:cNvSpPr txBox="1"/>
            <p:nvPr/>
          </p:nvSpPr>
          <p:spPr>
            <a:xfrm>
              <a:off x="1392212" y="3429000"/>
              <a:ext cx="129614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4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</a:p>
          </p:txBody>
        </p:sp>
        <p:cxnSp>
          <p:nvCxnSpPr>
            <p:cNvPr id="146" name="Shape 146"/>
            <p:cNvCxnSpPr/>
            <p:nvPr/>
          </p:nvCxnSpPr>
          <p:spPr>
            <a:xfrm>
              <a:off x="1259632" y="4136903"/>
              <a:ext cx="64870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" name="Shape 147"/>
            <p:cNvSpPr txBox="1"/>
            <p:nvPr/>
          </p:nvSpPr>
          <p:spPr>
            <a:xfrm>
              <a:off x="1403648" y="4301994"/>
              <a:ext cx="129614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4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</a:p>
          </p:txBody>
        </p:sp>
      </p:grpSp>
      <p:grpSp>
        <p:nvGrpSpPr>
          <p:cNvPr id="148" name="Shape 148"/>
          <p:cNvGrpSpPr/>
          <p:nvPr/>
        </p:nvGrpSpPr>
        <p:grpSpPr>
          <a:xfrm>
            <a:off x="2051049" y="2828925"/>
            <a:ext cx="1657350" cy="896937"/>
            <a:chOff x="1907703" y="3005038"/>
            <a:chExt cx="1656184" cy="895546"/>
          </a:xfrm>
        </p:grpSpPr>
        <p:grpSp>
          <p:nvGrpSpPr>
            <p:cNvPr id="149" name="Shape 149"/>
            <p:cNvGrpSpPr/>
            <p:nvPr/>
          </p:nvGrpSpPr>
          <p:grpSpPr>
            <a:xfrm>
              <a:off x="1907703" y="3005038"/>
              <a:ext cx="1656184" cy="719607"/>
              <a:chOff x="1547663" y="2533546"/>
              <a:chExt cx="1656184" cy="719607"/>
            </a:xfrm>
          </p:grpSpPr>
          <p:sp>
            <p:nvSpPr>
              <p:cNvPr id="150" name="Shape 150"/>
              <p:cNvSpPr txBox="1"/>
              <p:nvPr/>
            </p:nvSpPr>
            <p:spPr>
              <a:xfrm>
                <a:off x="1691680" y="2708919"/>
                <a:ext cx="151216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i="0" lang="ru-RU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числитель</a:t>
                </a:r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1547663" y="2533546"/>
                <a:ext cx="1656183" cy="719607"/>
              </a:xfrm>
              <a:prstGeom prst="cloud">
                <a:avLst/>
              </a:prstGeom>
              <a:noFill/>
              <a:ln cap="flat" cmpd="sng" w="25400">
                <a:solidFill>
                  <a:srgbClr val="395E89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2" name="Shape 152"/>
            <p:cNvCxnSpPr/>
            <p:nvPr/>
          </p:nvCxnSpPr>
          <p:spPr>
            <a:xfrm flipH="1">
              <a:off x="1907704" y="3726230"/>
              <a:ext cx="431495" cy="174354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grpSp>
        <p:nvGrpSpPr>
          <p:cNvPr id="153" name="Shape 153"/>
          <p:cNvGrpSpPr/>
          <p:nvPr/>
        </p:nvGrpSpPr>
        <p:grpSpPr>
          <a:xfrm>
            <a:off x="2039880" y="3783013"/>
            <a:ext cx="3194107" cy="820737"/>
            <a:chOff x="2339694" y="3726855"/>
            <a:chExt cx="3194163" cy="820061"/>
          </a:xfrm>
        </p:grpSpPr>
        <p:grpSp>
          <p:nvGrpSpPr>
            <p:cNvPr id="154" name="Shape 154"/>
            <p:cNvGrpSpPr/>
            <p:nvPr/>
          </p:nvGrpSpPr>
          <p:grpSpPr>
            <a:xfrm>
              <a:off x="3390694" y="3726855"/>
              <a:ext cx="2143163" cy="820061"/>
              <a:chOff x="4733092" y="2073525"/>
              <a:chExt cx="2143163" cy="820061"/>
            </a:xfrm>
          </p:grpSpPr>
          <p:sp>
            <p:nvSpPr>
              <p:cNvPr id="155" name="Shape 155"/>
              <p:cNvSpPr txBox="1"/>
              <p:nvPr/>
            </p:nvSpPr>
            <p:spPr>
              <a:xfrm>
                <a:off x="4860032" y="2247255"/>
                <a:ext cx="20162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i="0" lang="ru-RU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дробная черта</a:t>
                </a: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4733092" y="2073525"/>
                <a:ext cx="1998697" cy="820060"/>
              </a:xfrm>
              <a:prstGeom prst="cloud">
                <a:avLst/>
              </a:prstGeom>
              <a:noFill/>
              <a:ln cap="flat" cmpd="sng" w="25400">
                <a:solidFill>
                  <a:srgbClr val="395E89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7" name="Shape 157"/>
            <p:cNvCxnSpPr>
              <a:stCxn id="156" idx="2"/>
            </p:cNvCxnSpPr>
            <p:nvPr/>
          </p:nvCxnSpPr>
          <p:spPr>
            <a:xfrm rot="10800000">
              <a:off x="2339694" y="4136885"/>
              <a:ext cx="1057200" cy="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grpSp>
        <p:nvGrpSpPr>
          <p:cNvPr id="158" name="Shape 158"/>
          <p:cNvGrpSpPr/>
          <p:nvPr/>
        </p:nvGrpSpPr>
        <p:grpSpPr>
          <a:xfrm>
            <a:off x="1764377" y="4656143"/>
            <a:ext cx="2391697" cy="1171569"/>
            <a:chOff x="1459455" y="4633717"/>
            <a:chExt cx="2392464" cy="1171546"/>
          </a:xfrm>
        </p:grpSpPr>
        <p:grpSp>
          <p:nvGrpSpPr>
            <p:cNvPr id="159" name="Shape 159"/>
            <p:cNvGrpSpPr/>
            <p:nvPr/>
          </p:nvGrpSpPr>
          <p:grpSpPr>
            <a:xfrm>
              <a:off x="1763688" y="4868657"/>
              <a:ext cx="2088231" cy="936606"/>
              <a:chOff x="6588224" y="1427601"/>
              <a:chExt cx="2088231" cy="936606"/>
            </a:xfrm>
          </p:grpSpPr>
          <p:sp>
            <p:nvSpPr>
              <p:cNvPr id="160" name="Shape 160"/>
              <p:cNvSpPr txBox="1"/>
              <p:nvPr/>
            </p:nvSpPr>
            <p:spPr>
              <a:xfrm>
                <a:off x="6732239" y="1696225"/>
                <a:ext cx="19442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b="0" i="0" lang="ru-RU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знаменатель</a:t>
                </a:r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6588224" y="1427601"/>
                <a:ext cx="1900846" cy="936606"/>
              </a:xfrm>
              <a:prstGeom prst="cloud">
                <a:avLst/>
              </a:prstGeom>
              <a:noFill/>
              <a:ln cap="flat" cmpd="sng" w="25400">
                <a:solidFill>
                  <a:srgbClr val="395E89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2" name="Shape 162"/>
            <p:cNvCxnSpPr>
              <a:stCxn id="147" idx="2"/>
            </p:cNvCxnSpPr>
            <p:nvPr/>
          </p:nvCxnSpPr>
          <p:spPr>
            <a:xfrm rot="10800000">
              <a:off x="1459455" y="4633717"/>
              <a:ext cx="287400" cy="35400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987" y="3789362"/>
            <a:ext cx="2881312" cy="28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068638"/>
            <a:ext cx="2559050" cy="3816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Shape 169"/>
          <p:cNvGrpSpPr/>
          <p:nvPr/>
        </p:nvGrpSpPr>
        <p:grpSpPr>
          <a:xfrm>
            <a:off x="915988" y="165099"/>
            <a:ext cx="6746875" cy="3206749"/>
            <a:chOff x="2123727" y="165590"/>
            <a:chExt cx="5502945" cy="2282516"/>
          </a:xfrm>
        </p:grpSpPr>
        <p:sp>
          <p:nvSpPr>
            <p:cNvPr id="170" name="Shape 170"/>
            <p:cNvSpPr/>
            <p:nvPr/>
          </p:nvSpPr>
          <p:spPr>
            <a:xfrm>
              <a:off x="2123727" y="165590"/>
              <a:ext cx="5340842" cy="2282516"/>
            </a:xfrm>
            <a:prstGeom prst="cloudCallout">
              <a:avLst>
                <a:gd fmla="val -20833" name="adj1"/>
                <a:gd fmla="val 62500" name="adj2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1800" u="none" cap="none" strike="noStrike">
                  <a:latin typeface="Calibri"/>
                  <a:ea typeface="Calibri"/>
                  <a:cs typeface="Calibri"/>
                  <a:sym typeface="Calibri"/>
                </a:rPr>
                <a:t> </a:t>
              </a: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2676728" y="662856"/>
              <a:ext cx="494994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Назовите числитель и 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знаменатель каждой </a:t>
              </a: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из представленных дробей</a:t>
              </a:r>
            </a:p>
          </p:txBody>
        </p:sp>
      </p:grpSp>
      <p:sp>
        <p:nvSpPr>
          <p:cNvPr id="172" name="Shape 172"/>
          <p:cNvSpPr txBox="1"/>
          <p:nvPr/>
        </p:nvSpPr>
        <p:spPr>
          <a:xfrm>
            <a:off x="5038646" y="3371914"/>
            <a:ext cx="840293" cy="113306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506335" y="3740064"/>
            <a:ext cx="564577" cy="113011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070912" y="4953685"/>
            <a:ext cx="1116011" cy="11330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875051" y="5521244"/>
            <a:ext cx="840293" cy="113101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759885" y="3768323"/>
            <a:ext cx="840293" cy="113306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600179" y="5456310"/>
            <a:ext cx="1116011" cy="113306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875896" y="3073285"/>
            <a:ext cx="840293" cy="113306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4275" y="4149725"/>
            <a:ext cx="2876550" cy="26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250825" y="-11112"/>
            <a:ext cx="7164388" cy="3152776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689600" y="3003550"/>
            <a:ext cx="1150938" cy="560388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6659563" y="3573462"/>
            <a:ext cx="755649" cy="576262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258887" y="476250"/>
            <a:ext cx="5257799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Давайте же узнаем, как получить нам такие числа?? Заглянем в волшебный сундук.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3788" y="373380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776538"/>
            <a:ext cx="3062288" cy="400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60500"/>
            <a:ext cx="2619375" cy="192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2138" y="1460500"/>
            <a:ext cx="2619375" cy="192246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95263" y="260350"/>
            <a:ext cx="788828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Торт разрезали на 8 кусков. Какую часть торта съели?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0" y="3382383"/>
            <a:ext cx="9261509" cy="32543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242" l="-1645" r="-657" t="-2433"/>
            </a:stretch>
          </a:blip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912" y="2747963"/>
            <a:ext cx="19145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75" y="4870450"/>
            <a:ext cx="2592387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3250" y="3176000"/>
            <a:ext cx="3048000" cy="29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 rot="10800000">
            <a:off x="1400175" y="0"/>
            <a:ext cx="7275512" cy="2781300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2379663" y="404812"/>
            <a:ext cx="5903911" cy="22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Ребята, попробуйте сами теперь записать и назвать дробь, которая показывает, какую часть яблок взяли. Если возникли трудности, вы можете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взять подсказку!</a:t>
            </a:r>
          </a:p>
        </p:txBody>
      </p:sp>
      <p:sp>
        <p:nvSpPr>
          <p:cNvPr id="207" name="Shape 207"/>
          <p:cNvSpPr/>
          <p:nvPr/>
        </p:nvSpPr>
        <p:spPr>
          <a:xfrm>
            <a:off x="6516687" y="2997200"/>
            <a:ext cx="1103312" cy="576262"/>
          </a:xfrm>
          <a:prstGeom prst="cloud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2697163" y="3429000"/>
            <a:ext cx="2019299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было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2555875" y="5322887"/>
            <a:ext cx="1871662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осталось</a:t>
            </a:r>
          </a:p>
        </p:txBody>
      </p:sp>
      <p:sp>
        <p:nvSpPr>
          <p:cNvPr id="210" name="Shape 210"/>
          <p:cNvSpPr/>
          <p:nvPr/>
        </p:nvSpPr>
        <p:spPr>
          <a:xfrm>
            <a:off x="5724128" y="6157325"/>
            <a:ext cx="2951700" cy="57479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ru-RU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подсказка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